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C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984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768386" y="0"/>
            <a:ext cx="6004560" cy="2102485"/>
          </a:xfrm>
          <a:custGeom>
            <a:avLst/>
            <a:gdLst/>
            <a:ahLst/>
            <a:cxnLst/>
            <a:rect l="l" t="t" r="r" b="b"/>
            <a:pathLst>
              <a:path w="6004559" h="2102485">
                <a:moveTo>
                  <a:pt x="0" y="2102408"/>
                </a:moveTo>
                <a:lnTo>
                  <a:pt x="6004013" y="2102408"/>
                </a:lnTo>
                <a:lnTo>
                  <a:pt x="6004013" y="0"/>
                </a:lnTo>
                <a:lnTo>
                  <a:pt x="0" y="0"/>
                </a:lnTo>
                <a:lnTo>
                  <a:pt x="0" y="2102408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2143125" cy="2116455"/>
          </a:xfrm>
          <a:custGeom>
            <a:avLst/>
            <a:gdLst/>
            <a:ahLst/>
            <a:cxnLst/>
            <a:rect l="l" t="t" r="r" b="b"/>
            <a:pathLst>
              <a:path w="2143125" h="2116455">
                <a:moveTo>
                  <a:pt x="1779003" y="0"/>
                </a:moveTo>
                <a:lnTo>
                  <a:pt x="0" y="0"/>
                </a:lnTo>
                <a:lnTo>
                  <a:pt x="0" y="2116378"/>
                </a:lnTo>
                <a:lnTo>
                  <a:pt x="1778711" y="2113305"/>
                </a:lnTo>
                <a:lnTo>
                  <a:pt x="2142705" y="1033170"/>
                </a:lnTo>
                <a:lnTo>
                  <a:pt x="1779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3502" y="359172"/>
            <a:ext cx="4965700" cy="1363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6941" y="2433544"/>
            <a:ext cx="4210050" cy="3447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2755" y="660400"/>
            <a:ext cx="1588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800" b="1">
                <a:solidFill>
                  <a:srgbClr val="1F3C79"/>
                </a:solidFill>
                <a:latin typeface="Verdana"/>
                <a:cs typeface="Verdana"/>
              </a:rPr>
              <a:t>WORLD CUP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1775" y="844438"/>
            <a:ext cx="165100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4500" b="1">
                <a:solidFill>
                  <a:srgbClr val="1F3C79"/>
                </a:solidFill>
                <a:latin typeface="Verdana"/>
                <a:cs typeface="Verdana"/>
              </a:rPr>
              <a:t>2026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3955" y="9350323"/>
            <a:ext cx="2000871" cy="50930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67438" y="9286037"/>
            <a:ext cx="849477" cy="64469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53650" y="9300096"/>
            <a:ext cx="546174" cy="6144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50789" y="9314090"/>
            <a:ext cx="588579" cy="588582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513602" y="9563961"/>
            <a:ext cx="0" cy="275590"/>
          </a:xfrm>
          <a:custGeom>
            <a:avLst/>
            <a:gdLst/>
            <a:ahLst/>
            <a:cxnLst/>
            <a:rect l="l" t="t" r="r" b="b"/>
            <a:pathLst>
              <a:path h="275590">
                <a:moveTo>
                  <a:pt x="0" y="0"/>
                </a:moveTo>
                <a:lnTo>
                  <a:pt x="0" y="275335"/>
                </a:lnTo>
              </a:path>
            </a:pathLst>
          </a:custGeom>
          <a:ln w="9169">
            <a:solidFill>
              <a:srgbClr val="B117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182" y="9355346"/>
            <a:ext cx="1294230" cy="50606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13015" y="9580918"/>
            <a:ext cx="1139685" cy="22184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273802" y="359172"/>
            <a:ext cx="5358898" cy="1363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33905" algn="l"/>
              </a:tabLst>
            </a:pPr>
            <a:r>
              <a:rPr lang="de-DE" dirty="0"/>
              <a:t>Händehygiene</a:t>
            </a: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lang="de-DE" sz="3100" b="0" dirty="0">
                <a:solidFill>
                  <a:srgbClr val="FEC500"/>
                </a:solidFill>
                <a:latin typeface="Rockwell"/>
                <a:cs typeface="Rockwell"/>
              </a:rPr>
              <a:t>Schützen Sie sich und andere</a:t>
            </a:r>
          </a:p>
        </p:txBody>
      </p:sp>
      <p:sp>
        <p:nvSpPr>
          <p:cNvPr id="12" name="object 12"/>
          <p:cNvSpPr/>
          <p:nvPr/>
        </p:nvSpPr>
        <p:spPr>
          <a:xfrm>
            <a:off x="4652936" y="2211451"/>
            <a:ext cx="3119755" cy="4091940"/>
          </a:xfrm>
          <a:custGeom>
            <a:avLst/>
            <a:gdLst/>
            <a:ahLst/>
            <a:cxnLst/>
            <a:rect l="l" t="t" r="r" b="b"/>
            <a:pathLst>
              <a:path w="3119754" h="4091940">
                <a:moveTo>
                  <a:pt x="3119462" y="0"/>
                </a:moveTo>
                <a:lnTo>
                  <a:pt x="0" y="0"/>
                </a:lnTo>
                <a:lnTo>
                  <a:pt x="0" y="4091647"/>
                </a:lnTo>
                <a:lnTo>
                  <a:pt x="3119462" y="4091647"/>
                </a:lnTo>
                <a:lnTo>
                  <a:pt x="3119462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871426" y="2544588"/>
            <a:ext cx="2761274" cy="35929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" algn="ctr">
              <a:lnSpc>
                <a:spcPct val="100000"/>
              </a:lnSpc>
              <a:spcBef>
                <a:spcPts val="100"/>
              </a:spcBef>
            </a:pPr>
            <a:r>
              <a:rPr lang="de-DE" sz="2400" b="1" dirty="0">
                <a:solidFill>
                  <a:srgbClr val="FFFFFF"/>
                </a:solidFill>
                <a:latin typeface="Verdana"/>
                <a:cs typeface="Verdana"/>
              </a:rPr>
              <a:t>Warum es wichtig ist</a:t>
            </a:r>
          </a:p>
          <a:p>
            <a:pPr marL="12700" marR="122555">
              <a:lnSpc>
                <a:spcPct val="104200"/>
              </a:lnSpc>
              <a:spcBef>
                <a:spcPts val="1145"/>
              </a:spcBef>
            </a:pPr>
            <a:r>
              <a:rPr lang="de-DE" sz="1300" dirty="0">
                <a:solidFill>
                  <a:srgbClr val="FFFFFF"/>
                </a:solidFill>
                <a:latin typeface="Verdana"/>
                <a:cs typeface="Verdana"/>
              </a:rPr>
              <a:t>Millionen von Menschen aus aller Welt werden die Weltmeisterschaft besuchen. Sauberhaltung der Hände trägt dazu bei, die Ausbreitung von folgenden Krankheiten zu verhindern:</a:t>
            </a:r>
          </a:p>
          <a:p>
            <a:pPr marL="444500" indent="-227965">
              <a:lnSpc>
                <a:spcPct val="100000"/>
              </a:lnSpc>
              <a:spcBef>
                <a:spcPts val="1475"/>
              </a:spcBef>
              <a:buChar char="•"/>
              <a:tabLst>
                <a:tab pos="444500" algn="l"/>
              </a:tabLst>
            </a:pPr>
            <a:r>
              <a:rPr lang="de-DE" sz="1300" dirty="0">
                <a:solidFill>
                  <a:srgbClr val="FFFFFF"/>
                </a:solidFill>
                <a:latin typeface="Verdana"/>
                <a:cs typeface="Verdana"/>
              </a:rPr>
              <a:t>COVID-19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de-DE" sz="1300" dirty="0">
                <a:solidFill>
                  <a:srgbClr val="FFFFFF"/>
                </a:solidFill>
                <a:latin typeface="Verdana"/>
                <a:cs typeface="Verdana"/>
              </a:rPr>
              <a:t>Grippe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de-DE" sz="1300" dirty="0">
                <a:solidFill>
                  <a:srgbClr val="FFFFFF"/>
                </a:solidFill>
                <a:latin typeface="Verdana"/>
                <a:cs typeface="Verdana"/>
              </a:rPr>
              <a:t>Magen-Darm-Infekte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de-DE" sz="1300" dirty="0">
                <a:solidFill>
                  <a:srgbClr val="FFFFFF"/>
                </a:solidFill>
                <a:latin typeface="Verdana"/>
                <a:cs typeface="Verdana"/>
              </a:rPr>
              <a:t>Erkältungen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de-DE" sz="1300" dirty="0">
                <a:solidFill>
                  <a:srgbClr val="FFFFFF"/>
                </a:solidFill>
                <a:latin typeface="Verdana"/>
                <a:cs typeface="Verdana"/>
              </a:rPr>
              <a:t>Hautinfektionen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64971" y="8390063"/>
            <a:ext cx="6802629" cy="5253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0" algn="ctr">
              <a:lnSpc>
                <a:spcPct val="116700"/>
              </a:lnSpc>
              <a:spcBef>
                <a:spcPts val="100"/>
              </a:spcBef>
            </a:pPr>
            <a:r>
              <a:rPr lang="de-DE" sz="1500" dirty="0">
                <a:solidFill>
                  <a:srgbClr val="1F3C79"/>
                </a:solidFill>
                <a:latin typeface="Verdana"/>
                <a:cs typeface="Verdana"/>
              </a:rPr>
              <a:t>Händewaschen ist eine der einfachsten und wirksamsten Methoden, um während der Weltmeisterschaft sicher zu bleiben.</a:t>
            </a:r>
          </a:p>
        </p:txBody>
      </p:sp>
      <p:sp>
        <p:nvSpPr>
          <p:cNvPr id="15" name="object 15"/>
          <p:cNvSpPr/>
          <p:nvPr/>
        </p:nvSpPr>
        <p:spPr>
          <a:xfrm>
            <a:off x="0" y="7747596"/>
            <a:ext cx="7772400" cy="506095"/>
          </a:xfrm>
          <a:custGeom>
            <a:avLst/>
            <a:gdLst/>
            <a:ahLst/>
            <a:cxnLst/>
            <a:rect l="l" t="t" r="r" b="b"/>
            <a:pathLst>
              <a:path w="7772400" h="506095">
                <a:moveTo>
                  <a:pt x="7772400" y="0"/>
                </a:moveTo>
                <a:lnTo>
                  <a:pt x="0" y="0"/>
                </a:lnTo>
                <a:lnTo>
                  <a:pt x="0" y="506031"/>
                </a:lnTo>
                <a:lnTo>
                  <a:pt x="7772400" y="506031"/>
                </a:lnTo>
                <a:lnTo>
                  <a:pt x="7772400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08750" y="7790270"/>
            <a:ext cx="6754495" cy="3077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  <a:tabLst>
                <a:tab pos="4212590" algn="l"/>
              </a:tabLst>
            </a:pPr>
            <a:r>
              <a:rPr lang="de-DE" sz="1900" dirty="0">
                <a:solidFill>
                  <a:srgbClr val="FFFFFF"/>
                </a:solidFill>
                <a:latin typeface="Verdana"/>
                <a:cs typeface="Verdana"/>
              </a:rPr>
              <a:t>BLEIB </a:t>
            </a:r>
            <a:r>
              <a:rPr lang="de-DE" sz="1900" b="1" dirty="0">
                <a:solidFill>
                  <a:srgbClr val="FFFFFF"/>
                </a:solidFill>
                <a:latin typeface="Verdana"/>
                <a:cs typeface="Verdana"/>
              </a:rPr>
              <a:t>BEREIT FÜR DEN SPIELTAG. </a:t>
            </a:r>
            <a:r>
              <a:rPr lang="de-DE" sz="1900" dirty="0">
                <a:solidFill>
                  <a:srgbClr val="FFFFFF"/>
                </a:solidFill>
                <a:latin typeface="Verdana"/>
                <a:cs typeface="Verdana"/>
              </a:rPr>
              <a:t>BLEIB </a:t>
            </a:r>
            <a:r>
              <a:rPr lang="de-DE" sz="1900" b="1" dirty="0">
                <a:solidFill>
                  <a:srgbClr val="FFFFFF"/>
                </a:solidFill>
                <a:latin typeface="Verdana"/>
                <a:cs typeface="Verdana"/>
              </a:rPr>
              <a:t>GESUND.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0" y="6297256"/>
            <a:ext cx="7772400" cy="1450340"/>
            <a:chOff x="0" y="6300584"/>
            <a:chExt cx="7772400" cy="1450340"/>
          </a:xfrm>
        </p:grpSpPr>
        <p:sp>
          <p:nvSpPr>
            <p:cNvPr id="18" name="object 18"/>
            <p:cNvSpPr/>
            <p:nvPr/>
          </p:nvSpPr>
          <p:spPr>
            <a:xfrm>
              <a:off x="0" y="6300584"/>
              <a:ext cx="7772400" cy="1450340"/>
            </a:xfrm>
            <a:custGeom>
              <a:avLst/>
              <a:gdLst/>
              <a:ahLst/>
              <a:cxnLst/>
              <a:rect l="l" t="t" r="r" b="b"/>
              <a:pathLst>
                <a:path w="7772400" h="1450340">
                  <a:moveTo>
                    <a:pt x="7772400" y="0"/>
                  </a:moveTo>
                  <a:lnTo>
                    <a:pt x="0" y="0"/>
                  </a:lnTo>
                  <a:lnTo>
                    <a:pt x="0" y="1450022"/>
                  </a:lnTo>
                  <a:lnTo>
                    <a:pt x="7772400" y="1450022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1F3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8194" y="6416847"/>
              <a:ext cx="1271386" cy="121335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02338" y="6416858"/>
              <a:ext cx="1302015" cy="12133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97800" y="6416858"/>
              <a:ext cx="1242968" cy="12133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34392" y="6416847"/>
              <a:ext cx="1271386" cy="121335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98541" y="6416847"/>
              <a:ext cx="1214574" cy="1213341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304800" y="2188071"/>
            <a:ext cx="4414226" cy="3908762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14300" marR="381000" indent="12700" algn="ctr">
              <a:spcBef>
                <a:spcPts val="40"/>
              </a:spcBef>
            </a:pPr>
            <a:r>
              <a:rPr lang="de-DE" sz="2000" b="1" dirty="0">
                <a:solidFill>
                  <a:srgbClr val="1F3C79"/>
                </a:solidFill>
                <a:latin typeface="Verdana"/>
                <a:cs typeface="Verdana"/>
              </a:rPr>
              <a:t>So waschen Sie Ihre Hände richtig: </a:t>
            </a:r>
          </a:p>
          <a:p>
            <a:pPr marL="381635">
              <a:spcBef>
                <a:spcPts val="1410"/>
              </a:spcBef>
            </a:pPr>
            <a:r>
              <a:rPr lang="de-DE" sz="1400" dirty="0">
                <a:solidFill>
                  <a:srgbClr val="1F3C79"/>
                </a:solidFill>
                <a:latin typeface="Verdana"/>
                <a:cs typeface="Verdana"/>
              </a:rPr>
              <a:t>Befeuchten Sie Ihre Hände mit sauberem, fließendem Wasser.</a:t>
            </a:r>
          </a:p>
          <a:p>
            <a:pPr marL="381635" marR="325120">
              <a:spcBef>
                <a:spcPts val="600"/>
              </a:spcBef>
            </a:pPr>
            <a:r>
              <a:rPr lang="de-DE" sz="1400" dirty="0">
                <a:solidFill>
                  <a:srgbClr val="1F3C79"/>
                </a:solidFill>
                <a:latin typeface="Verdana"/>
                <a:cs typeface="Verdana"/>
              </a:rPr>
              <a:t>Tragen Sie ausreichend Seife auf, um alle Handflächen zu bedecken, und schäumen Sie diese mindestens 20 Sekunden lang ein.</a:t>
            </a:r>
          </a:p>
          <a:p>
            <a:pPr marL="381000" marR="601980">
              <a:spcBef>
                <a:spcPts val="600"/>
              </a:spcBef>
              <a:buClr>
                <a:srgbClr val="FEC500"/>
              </a:buClr>
              <a:buSzPct val="103333"/>
              <a:tabLst>
                <a:tab pos="381000" algn="l"/>
              </a:tabLst>
            </a:pPr>
            <a:r>
              <a:rPr lang="de-DE" sz="1400" dirty="0">
                <a:solidFill>
                  <a:srgbClr val="1F3C79"/>
                </a:solidFill>
                <a:latin typeface="Verdana"/>
              </a:rPr>
              <a:t>Reiben Sie Ihre Handflächen, Handrücken, </a:t>
            </a:r>
            <a:r>
              <a:rPr lang="de-DE" sz="1400" dirty="0">
                <a:solidFill>
                  <a:srgbClr val="1F3C79"/>
                </a:solidFill>
                <a:latin typeface="Verdana"/>
                <a:cs typeface="Verdana"/>
              </a:rPr>
              <a:t>Fingerzwischenräume und unter den Fingernägeln.</a:t>
            </a:r>
          </a:p>
          <a:p>
            <a:pPr marL="381000">
              <a:spcBef>
                <a:spcPts val="600"/>
              </a:spcBef>
              <a:buClr>
                <a:srgbClr val="FEC500"/>
              </a:buClr>
              <a:buSzPct val="103333"/>
              <a:tabLst>
                <a:tab pos="381000" algn="l"/>
              </a:tabLst>
            </a:pPr>
            <a:r>
              <a:rPr lang="de-DE" sz="1400" dirty="0">
                <a:solidFill>
                  <a:srgbClr val="1F3C79"/>
                </a:solidFill>
                <a:latin typeface="Verdana"/>
                <a:cs typeface="Verdana"/>
              </a:rPr>
              <a:t>Spülen Sie Ihre Hände unter fließendem Wasser ab.</a:t>
            </a:r>
          </a:p>
          <a:p>
            <a:pPr marL="381000">
              <a:spcBef>
                <a:spcPts val="600"/>
              </a:spcBef>
              <a:buClr>
                <a:srgbClr val="FEC500"/>
              </a:buClr>
              <a:buSzPct val="103333"/>
              <a:tabLst>
                <a:tab pos="381000" algn="l"/>
              </a:tabLst>
            </a:pPr>
            <a:r>
              <a:rPr lang="de-DE" sz="1400" dirty="0">
                <a:solidFill>
                  <a:srgbClr val="1F3C79"/>
                </a:solidFill>
                <a:latin typeface="Verdana"/>
              </a:rPr>
              <a:t>Trocknen Sie Ihre Hände mit einem sauberen Handtuch oder an der Luft.</a:t>
            </a:r>
          </a:p>
        </p:txBody>
      </p:sp>
      <p:sp>
        <p:nvSpPr>
          <p:cNvPr id="28" name="object 28"/>
          <p:cNvSpPr/>
          <p:nvPr/>
        </p:nvSpPr>
        <p:spPr>
          <a:xfrm>
            <a:off x="0" y="904977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79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0" y="210240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80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E5B2E2E-B891-A71F-1E38-DA38B1D79736}"/>
              </a:ext>
            </a:extLst>
          </p:cNvPr>
          <p:cNvGrpSpPr/>
          <p:nvPr/>
        </p:nvGrpSpPr>
        <p:grpSpPr>
          <a:xfrm>
            <a:off x="224167" y="2935469"/>
            <a:ext cx="304800" cy="417331"/>
            <a:chOff x="224167" y="2402069"/>
            <a:chExt cx="304800" cy="417331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2E28C7D-C461-BCD5-A95D-3F195A95B7CB}"/>
                </a:ext>
              </a:extLst>
            </p:cNvPr>
            <p:cNvSpPr/>
            <p:nvPr/>
          </p:nvSpPr>
          <p:spPr>
            <a:xfrm>
              <a:off x="224167" y="2514600"/>
              <a:ext cx="304800" cy="304800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bject 25">
              <a:extLst>
                <a:ext uri="{FF2B5EF4-FFF2-40B4-BE49-F238E27FC236}">
                  <a16:creationId xmlns:a16="http://schemas.microsoft.com/office/drawing/2014/main" id="{C5B9F0CA-1DC3-E904-C196-A1C9DD5741EA}"/>
                </a:ext>
              </a:extLst>
            </p:cNvPr>
            <p:cNvSpPr txBox="1"/>
            <p:nvPr/>
          </p:nvSpPr>
          <p:spPr>
            <a:xfrm>
              <a:off x="292429" y="2402069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de-DE" sz="1550" b="1" dirty="0">
                  <a:solidFill>
                    <a:srgbClr val="FEC500"/>
                  </a:solidFill>
                  <a:latin typeface="Verdana"/>
                  <a:cs typeface="Verdana"/>
                </a:rPr>
                <a:t>1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C774E6F-474D-24BE-2B28-333F9EB31DFA}"/>
              </a:ext>
            </a:extLst>
          </p:cNvPr>
          <p:cNvGrpSpPr/>
          <p:nvPr/>
        </p:nvGrpSpPr>
        <p:grpSpPr>
          <a:xfrm>
            <a:off x="228600" y="3392669"/>
            <a:ext cx="304800" cy="417331"/>
            <a:chOff x="224167" y="2402069"/>
            <a:chExt cx="304800" cy="417331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E2E40BE-6B54-7D70-0B79-30788588FE33}"/>
                </a:ext>
              </a:extLst>
            </p:cNvPr>
            <p:cNvSpPr/>
            <p:nvPr/>
          </p:nvSpPr>
          <p:spPr>
            <a:xfrm>
              <a:off x="224167" y="2514600"/>
              <a:ext cx="304800" cy="304800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bject 25">
              <a:extLst>
                <a:ext uri="{FF2B5EF4-FFF2-40B4-BE49-F238E27FC236}">
                  <a16:creationId xmlns:a16="http://schemas.microsoft.com/office/drawing/2014/main" id="{8EDFD6DD-9F3B-3098-0D32-281FABCF2116}"/>
                </a:ext>
              </a:extLst>
            </p:cNvPr>
            <p:cNvSpPr txBox="1"/>
            <p:nvPr/>
          </p:nvSpPr>
          <p:spPr>
            <a:xfrm>
              <a:off x="292429" y="2402069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de-DE" sz="1550" b="1" dirty="0">
                  <a:solidFill>
                    <a:srgbClr val="FEC500"/>
                  </a:solidFill>
                  <a:latin typeface="Verdana"/>
                  <a:cs typeface="Verdana"/>
                </a:rPr>
                <a:t>2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9B089F-1AE5-DFA4-88ED-5578A8F2C5CE}"/>
              </a:ext>
            </a:extLst>
          </p:cNvPr>
          <p:cNvGrpSpPr/>
          <p:nvPr/>
        </p:nvGrpSpPr>
        <p:grpSpPr>
          <a:xfrm>
            <a:off x="228600" y="4343400"/>
            <a:ext cx="304800" cy="417331"/>
            <a:chOff x="224167" y="2402069"/>
            <a:chExt cx="304800" cy="417331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63BD109-C7D7-6C87-F01D-9D309FFDB188}"/>
                </a:ext>
              </a:extLst>
            </p:cNvPr>
            <p:cNvSpPr/>
            <p:nvPr/>
          </p:nvSpPr>
          <p:spPr>
            <a:xfrm>
              <a:off x="224167" y="2514600"/>
              <a:ext cx="304800" cy="304800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bject 25">
              <a:extLst>
                <a:ext uri="{FF2B5EF4-FFF2-40B4-BE49-F238E27FC236}">
                  <a16:creationId xmlns:a16="http://schemas.microsoft.com/office/drawing/2014/main" id="{180C8766-F800-C56C-74A6-90C6603091B9}"/>
                </a:ext>
              </a:extLst>
            </p:cNvPr>
            <p:cNvSpPr txBox="1"/>
            <p:nvPr/>
          </p:nvSpPr>
          <p:spPr>
            <a:xfrm>
              <a:off x="292429" y="2402069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de-DE" sz="1550" b="1" dirty="0">
                  <a:solidFill>
                    <a:srgbClr val="FEC500"/>
                  </a:solidFill>
                  <a:latin typeface="Verdana"/>
                  <a:cs typeface="Verdana"/>
                </a:rPr>
                <a:t>3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C469D44-4438-A227-5D82-C495E3444E3D}"/>
              </a:ext>
            </a:extLst>
          </p:cNvPr>
          <p:cNvGrpSpPr/>
          <p:nvPr/>
        </p:nvGrpSpPr>
        <p:grpSpPr>
          <a:xfrm>
            <a:off x="228600" y="5029200"/>
            <a:ext cx="304800" cy="417331"/>
            <a:chOff x="224167" y="2402069"/>
            <a:chExt cx="304800" cy="417331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463312A-F243-63A2-C3C5-2097DBC75F07}"/>
                </a:ext>
              </a:extLst>
            </p:cNvPr>
            <p:cNvSpPr/>
            <p:nvPr/>
          </p:nvSpPr>
          <p:spPr>
            <a:xfrm>
              <a:off x="224167" y="2514600"/>
              <a:ext cx="304800" cy="304800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bject 25">
              <a:extLst>
                <a:ext uri="{FF2B5EF4-FFF2-40B4-BE49-F238E27FC236}">
                  <a16:creationId xmlns:a16="http://schemas.microsoft.com/office/drawing/2014/main" id="{098F9453-C006-FD57-3213-BAE775BEE9B8}"/>
                </a:ext>
              </a:extLst>
            </p:cNvPr>
            <p:cNvSpPr txBox="1"/>
            <p:nvPr/>
          </p:nvSpPr>
          <p:spPr>
            <a:xfrm>
              <a:off x="292429" y="2402069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de-DE" sz="1550" b="1" dirty="0">
                  <a:solidFill>
                    <a:srgbClr val="FEC500"/>
                  </a:solidFill>
                  <a:latin typeface="Verdana"/>
                  <a:cs typeface="Verdana"/>
                </a:rPr>
                <a:t>4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4DC955B-9348-5BC8-97E1-DCF992689BCB}"/>
              </a:ext>
            </a:extLst>
          </p:cNvPr>
          <p:cNvGrpSpPr/>
          <p:nvPr/>
        </p:nvGrpSpPr>
        <p:grpSpPr>
          <a:xfrm>
            <a:off x="228600" y="5602469"/>
            <a:ext cx="304800" cy="417331"/>
            <a:chOff x="224167" y="2402069"/>
            <a:chExt cx="304800" cy="417331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D98F3F7-6C97-5C9B-BA96-52871A0B6EA1}"/>
                </a:ext>
              </a:extLst>
            </p:cNvPr>
            <p:cNvSpPr/>
            <p:nvPr/>
          </p:nvSpPr>
          <p:spPr>
            <a:xfrm>
              <a:off x="224167" y="2514600"/>
              <a:ext cx="304800" cy="304800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bject 25">
              <a:extLst>
                <a:ext uri="{FF2B5EF4-FFF2-40B4-BE49-F238E27FC236}">
                  <a16:creationId xmlns:a16="http://schemas.microsoft.com/office/drawing/2014/main" id="{3EF292E2-981D-1995-33EC-2ED1571DD84A}"/>
                </a:ext>
              </a:extLst>
            </p:cNvPr>
            <p:cNvSpPr txBox="1"/>
            <p:nvPr/>
          </p:nvSpPr>
          <p:spPr>
            <a:xfrm>
              <a:off x="292429" y="2402069"/>
              <a:ext cx="168275" cy="373820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de-DE" sz="1550" b="1" dirty="0">
                  <a:solidFill>
                    <a:srgbClr val="FEC500"/>
                  </a:solidFill>
                  <a:latin typeface="Verdana"/>
                  <a:cs typeface="Verdana"/>
                </a:rPr>
                <a:t>5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149</Words>
  <Application>Microsoft Office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Rockwell</vt:lpstr>
      <vt:lpstr>Verdana</vt:lpstr>
      <vt:lpstr>Office Theme</vt:lpstr>
      <vt:lpstr>Händehygiene Schützen Sie sich und andere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Hygiene</dc:title>
  <dc:creator>Texas Department of State Health Services</dc:creator>
  <cp:lastModifiedBy>Alyssa Ortega</cp:lastModifiedBy>
  <cp:revision>7</cp:revision>
  <dcterms:created xsi:type="dcterms:W3CDTF">2026-02-20T16:31:37Z</dcterms:created>
  <dcterms:modified xsi:type="dcterms:W3CDTF">2026-04-10T14:17:28Z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2026-01-06T00:00:00Z</vt:filetime>
  </property>
  <property fmtid="{D5CDD505-2E9C-101B-9397-08002B2CF9AE}" pid="3" name="Creator">
    <vt:lpwstr>Adobe Illustrator 30.0 (Windows)</vt:lpwstr>
  </property>
  <property fmtid="{D5CDD505-2E9C-101B-9397-08002B2CF9AE}" pid="4" name="LastSaved">
    <vt:filetime>2026-02-20T00:00:00Z</vt:filetime>
  </property>
  <property fmtid="{D5CDD505-2E9C-101B-9397-08002B2CF9AE}" pid="5" name="Producer">
    <vt:lpwstr>Adobe PDF library 17.00</vt:lpwstr>
  </property>
</Properties>
</file>